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notesMasterIdLst>
    <p:notesMasterId r:id="rId3"/>
  </p:notesMasterIdLst>
  <p:handoutMasterIdLst>
    <p:handoutMasterId r:id="rId4"/>
  </p:handoutMasterIdLst>
  <p:sldIdLst>
    <p:sldId id="530" r:id="rId2"/>
  </p:sldIdLst>
  <p:sldSz cx="7561263" cy="10693400"/>
  <p:notesSz cx="9866313" cy="14295438"/>
  <p:defaultTextStyle>
    <a:defPPr>
      <a:defRPr lang="ja-JP"/>
    </a:defPPr>
    <a:lvl1pPr marL="0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1pPr>
    <a:lvl2pPr marL="521299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2pPr>
    <a:lvl3pPr marL="1042596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3pPr>
    <a:lvl4pPr marL="1563897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4pPr>
    <a:lvl5pPr marL="2085190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5pPr>
    <a:lvl6pPr marL="2606488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6pPr>
    <a:lvl7pPr marL="3127786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7pPr>
    <a:lvl8pPr marL="3649082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8pPr>
    <a:lvl9pPr marL="4170379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391" userDrawn="1">
          <p15:clr>
            <a:srgbClr val="A4A3A4"/>
          </p15:clr>
        </p15:guide>
        <p15:guide id="6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84807"/>
    <a:srgbClr val="996633"/>
    <a:srgbClr val="CC9900"/>
    <a:srgbClr val="93CDDD"/>
    <a:srgbClr val="FF9900"/>
    <a:srgbClr val="0066FF"/>
    <a:srgbClr val="6600FF"/>
    <a:srgbClr val="66C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5244" autoAdjust="0"/>
  </p:normalViewPr>
  <p:slideViewPr>
    <p:cSldViewPr snapToGrid="0">
      <p:cViewPr varScale="1">
        <p:scale>
          <a:sx n="74" d="100"/>
          <a:sy n="74" d="100"/>
        </p:scale>
        <p:origin x="3636" y="60"/>
      </p:cViewPr>
      <p:guideLst>
        <p:guide orient="horz" pos="33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252000" cy="25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6" y="0"/>
            <a:ext cx="4276255" cy="717647"/>
          </a:xfrm>
          <a:prstGeom prst="rect">
            <a:avLst/>
          </a:prstGeom>
        </p:spPr>
        <p:txBody>
          <a:bodyPr vert="horz" lIns="132988" tIns="66491" rIns="132988" bIns="66491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2988" tIns="66491" rIns="132988" bIns="66491" rtlCol="0"/>
          <a:lstStyle>
            <a:lvl1pPr algn="r">
              <a:defRPr sz="1700"/>
            </a:lvl1pPr>
          </a:lstStyle>
          <a:p>
            <a:fld id="{92BB7F95-972A-4731-96C5-11BDB4EBCEC8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6" y="13577792"/>
            <a:ext cx="4276255" cy="717647"/>
          </a:xfrm>
          <a:prstGeom prst="rect">
            <a:avLst/>
          </a:prstGeom>
        </p:spPr>
        <p:txBody>
          <a:bodyPr vert="horz" lIns="132988" tIns="66491" rIns="132988" bIns="66491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13577792"/>
            <a:ext cx="4276254" cy="717647"/>
          </a:xfrm>
          <a:prstGeom prst="rect">
            <a:avLst/>
          </a:prstGeom>
        </p:spPr>
        <p:txBody>
          <a:bodyPr vert="horz" lIns="132988" tIns="66491" rIns="132988" bIns="66491" rtlCol="0" anchor="b"/>
          <a:lstStyle>
            <a:lvl1pPr algn="r">
              <a:defRPr sz="1700"/>
            </a:lvl1pPr>
          </a:lstStyle>
          <a:p>
            <a:fld id="{B8EEB10D-51D3-4D8E-BB6E-51222A035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36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0" y="0"/>
            <a:ext cx="4276255" cy="715349"/>
          </a:xfrm>
          <a:prstGeom prst="rect">
            <a:avLst/>
          </a:prstGeom>
        </p:spPr>
        <p:txBody>
          <a:bodyPr vert="horz" lIns="127331" tIns="63664" rIns="127331" bIns="63664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4" y="0"/>
            <a:ext cx="4276254" cy="715349"/>
          </a:xfrm>
          <a:prstGeom prst="rect">
            <a:avLst/>
          </a:prstGeom>
        </p:spPr>
        <p:txBody>
          <a:bodyPr vert="horz" lIns="127331" tIns="63664" rIns="127331" bIns="63664" rtlCol="0"/>
          <a:lstStyle>
            <a:lvl1pPr algn="r">
              <a:defRPr sz="1600"/>
            </a:lvl1pPr>
          </a:lstStyle>
          <a:p>
            <a:fld id="{098D6E85-2804-4191-9240-04A6FAEDB035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36888" y="1071563"/>
            <a:ext cx="379253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331" tIns="63664" rIns="127331" bIns="6366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5" y="6790046"/>
            <a:ext cx="7894447" cy="6433523"/>
          </a:xfrm>
          <a:prstGeom prst="rect">
            <a:avLst/>
          </a:prstGeom>
        </p:spPr>
        <p:txBody>
          <a:bodyPr vert="horz" lIns="127331" tIns="63664" rIns="127331" bIns="6366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0" y="13577797"/>
            <a:ext cx="4276255" cy="715348"/>
          </a:xfrm>
          <a:prstGeom prst="rect">
            <a:avLst/>
          </a:prstGeom>
        </p:spPr>
        <p:txBody>
          <a:bodyPr vert="horz" lIns="127331" tIns="63664" rIns="127331" bIns="63664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4" y="13577797"/>
            <a:ext cx="4276254" cy="715348"/>
          </a:xfrm>
          <a:prstGeom prst="rect">
            <a:avLst/>
          </a:prstGeom>
        </p:spPr>
        <p:txBody>
          <a:bodyPr vert="horz" lIns="127331" tIns="63664" rIns="127331" bIns="63664" rtlCol="0" anchor="b"/>
          <a:lstStyle>
            <a:lvl1pPr algn="r">
              <a:defRPr sz="1600"/>
            </a:lvl1pPr>
          </a:lstStyle>
          <a:p>
            <a:fld id="{3D5C8BA0-E6A9-4CBF-90D9-60036DA980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91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98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997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995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992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988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986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984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9D41393-DE62-4C68-8B0E-5E600C317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"/>
            <a:ext cx="7561263" cy="106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50" y="571801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9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2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3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4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6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7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5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9" y="3326837"/>
            <a:ext cx="2488916" cy="940870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6" y="3326837"/>
            <a:ext cx="2488916" cy="940870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8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6" y="2393640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967" indent="0">
              <a:buNone/>
              <a:defRPr sz="2200" b="1"/>
            </a:lvl2pPr>
            <a:lvl3pPr marL="1021933" indent="0">
              <a:buNone/>
              <a:defRPr sz="2000" b="1"/>
            </a:lvl3pPr>
            <a:lvl4pPr marL="1532900" indent="0">
              <a:buNone/>
              <a:defRPr sz="1800" b="1"/>
            </a:lvl4pPr>
            <a:lvl5pPr marL="2043867" indent="0">
              <a:buNone/>
              <a:defRPr sz="1800" b="1"/>
            </a:lvl5pPr>
            <a:lvl6pPr marL="2554834" indent="0">
              <a:buNone/>
              <a:defRPr sz="1800" b="1"/>
            </a:lvl6pPr>
            <a:lvl7pPr marL="3065800" indent="0">
              <a:buNone/>
              <a:defRPr sz="1800" b="1"/>
            </a:lvl7pPr>
            <a:lvl8pPr marL="3576767" indent="0">
              <a:buNone/>
              <a:defRPr sz="1800" b="1"/>
            </a:lvl8pPr>
            <a:lvl9pPr marL="408773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6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9" y="2393640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967" indent="0">
              <a:buNone/>
              <a:defRPr sz="2200" b="1"/>
            </a:lvl2pPr>
            <a:lvl3pPr marL="1021933" indent="0">
              <a:buNone/>
              <a:defRPr sz="2000" b="1"/>
            </a:lvl3pPr>
            <a:lvl4pPr marL="1532900" indent="0">
              <a:buNone/>
              <a:defRPr sz="1800" b="1"/>
            </a:lvl4pPr>
            <a:lvl5pPr marL="2043867" indent="0">
              <a:buNone/>
              <a:defRPr sz="1800" b="1"/>
            </a:lvl5pPr>
            <a:lvl6pPr marL="2554834" indent="0">
              <a:buNone/>
              <a:defRPr sz="1800" b="1"/>
            </a:lvl6pPr>
            <a:lvl7pPr marL="3065800" indent="0">
              <a:buNone/>
              <a:defRPr sz="1800" b="1"/>
            </a:lvl7pPr>
            <a:lvl8pPr marL="3576767" indent="0">
              <a:buNone/>
              <a:defRPr sz="1800" b="1"/>
            </a:lvl8pPr>
            <a:lvl9pPr marL="408773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9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7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4" cy="181193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6" y="425759"/>
            <a:ext cx="4226957" cy="91265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5" y="2237695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0967" indent="0">
              <a:buNone/>
              <a:defRPr sz="1300"/>
            </a:lvl2pPr>
            <a:lvl3pPr marL="1021933" indent="0">
              <a:buNone/>
              <a:defRPr sz="1100"/>
            </a:lvl3pPr>
            <a:lvl4pPr marL="1532900" indent="0">
              <a:buNone/>
              <a:defRPr sz="1000"/>
            </a:lvl4pPr>
            <a:lvl5pPr marL="2043867" indent="0">
              <a:buNone/>
              <a:defRPr sz="1000"/>
            </a:lvl5pPr>
            <a:lvl6pPr marL="2554834" indent="0">
              <a:buNone/>
              <a:defRPr sz="1000"/>
            </a:lvl6pPr>
            <a:lvl7pPr marL="3065800" indent="0">
              <a:buNone/>
              <a:defRPr sz="1000"/>
            </a:lvl7pPr>
            <a:lvl8pPr marL="3576767" indent="0">
              <a:buNone/>
              <a:defRPr sz="1000"/>
            </a:lvl8pPr>
            <a:lvl9pPr marL="408773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0967" indent="0">
              <a:buNone/>
              <a:defRPr sz="3100"/>
            </a:lvl2pPr>
            <a:lvl3pPr marL="1021933" indent="0">
              <a:buNone/>
              <a:defRPr sz="2700"/>
            </a:lvl3pPr>
            <a:lvl4pPr marL="1532900" indent="0">
              <a:buNone/>
              <a:defRPr sz="2200"/>
            </a:lvl4pPr>
            <a:lvl5pPr marL="2043867" indent="0">
              <a:buNone/>
              <a:defRPr sz="2200"/>
            </a:lvl5pPr>
            <a:lvl6pPr marL="2554834" indent="0">
              <a:buNone/>
              <a:defRPr sz="2200"/>
            </a:lvl6pPr>
            <a:lvl7pPr marL="3065800" indent="0">
              <a:buNone/>
              <a:defRPr sz="2200"/>
            </a:lvl7pPr>
            <a:lvl8pPr marL="3576767" indent="0">
              <a:buNone/>
              <a:defRPr sz="2200"/>
            </a:lvl8pPr>
            <a:lvl9pPr marL="4087734" indent="0">
              <a:buNone/>
              <a:defRPr sz="22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0967" indent="0">
              <a:buNone/>
              <a:defRPr sz="1300"/>
            </a:lvl2pPr>
            <a:lvl3pPr marL="1021933" indent="0">
              <a:buNone/>
              <a:defRPr sz="1100"/>
            </a:lvl3pPr>
            <a:lvl4pPr marL="1532900" indent="0">
              <a:buNone/>
              <a:defRPr sz="1000"/>
            </a:lvl4pPr>
            <a:lvl5pPr marL="2043867" indent="0">
              <a:buNone/>
              <a:defRPr sz="1000"/>
            </a:lvl5pPr>
            <a:lvl6pPr marL="2554834" indent="0">
              <a:buNone/>
              <a:defRPr sz="1000"/>
            </a:lvl6pPr>
            <a:lvl7pPr marL="3065800" indent="0">
              <a:buNone/>
              <a:defRPr sz="1000"/>
            </a:lvl7pPr>
            <a:lvl8pPr marL="3576767" indent="0">
              <a:buNone/>
              <a:defRPr sz="1000"/>
            </a:lvl8pPr>
            <a:lvl9pPr marL="408773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2193" tIns="51097" rIns="102193" bIns="5109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30"/>
            <a:ext cx="6805137" cy="7057149"/>
          </a:xfrm>
          <a:prstGeom prst="rect">
            <a:avLst/>
          </a:prstGeom>
        </p:spPr>
        <p:txBody>
          <a:bodyPr vert="horz" lIns="102193" tIns="51097" rIns="102193" bIns="5109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2193" tIns="51097" rIns="102193" bIns="510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2193" tIns="51097" rIns="102193" bIns="510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2193" tIns="51097" rIns="102193" bIns="510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2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1021933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25" indent="-383225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321" indent="-319354" algn="l" defTabSz="102193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417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384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350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317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284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250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217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67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933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900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867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4834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800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767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734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D2941F4-FBBC-4753-A4F2-910AB6906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4"/>
          <a:stretch/>
        </p:blipFill>
        <p:spPr>
          <a:xfrm>
            <a:off x="0" y="1529820"/>
            <a:ext cx="7561263" cy="3549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304E51C-5441-4067-B971-676027827C1F}"/>
              </a:ext>
            </a:extLst>
          </p:cNvPr>
          <p:cNvSpPr/>
          <p:nvPr/>
        </p:nvSpPr>
        <p:spPr>
          <a:xfrm>
            <a:off x="98724" y="8396714"/>
            <a:ext cx="7376667" cy="1866099"/>
          </a:xfrm>
          <a:prstGeom prst="rect">
            <a:avLst/>
          </a:prstGeom>
          <a:solidFill>
            <a:schemeClr val="bg1"/>
          </a:solidFill>
          <a:ln cmpd="dbl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9C93EC-88BC-4CE9-AC63-AF2F336EC7A3}"/>
              </a:ext>
            </a:extLst>
          </p:cNvPr>
          <p:cNvSpPr/>
          <p:nvPr/>
        </p:nvSpPr>
        <p:spPr>
          <a:xfrm>
            <a:off x="0" y="0"/>
            <a:ext cx="7561263" cy="378148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4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83DE74-D4CE-431C-9DBF-1C6D11E8ABDD}"/>
              </a:ext>
            </a:extLst>
          </p:cNvPr>
          <p:cNvSpPr/>
          <p:nvPr/>
        </p:nvSpPr>
        <p:spPr>
          <a:xfrm>
            <a:off x="20621" y="393964"/>
            <a:ext cx="7521611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雄大な安達太良連邦、吾妻小富士、蔵王連峰の景観が広がる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glow rad="635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ctr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『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あだたら山ロープウェイ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』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glow rad="889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DF1F6F4-FC17-464D-8D41-88C50B92F413}"/>
              </a:ext>
            </a:extLst>
          </p:cNvPr>
          <p:cNvSpPr/>
          <p:nvPr/>
        </p:nvSpPr>
        <p:spPr>
          <a:xfrm>
            <a:off x="148524" y="10299435"/>
            <a:ext cx="7264212" cy="33594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あだたら高原リゾート　〒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964-0075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福島県</a:t>
            </a:r>
            <a:r>
              <a:rPr kumimoji="1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福島県二本松市奥岳温泉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Tel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0243-24-2141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／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Fax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0243-24-2240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8731FB8-5409-460A-AE49-66BEA917001A}"/>
              </a:ext>
            </a:extLst>
          </p:cNvPr>
          <p:cNvSpPr txBox="1"/>
          <p:nvPr/>
        </p:nvSpPr>
        <p:spPr>
          <a:xfrm>
            <a:off x="41193" y="5000379"/>
            <a:ext cx="701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雄大な安達太良山を一望「薬師岳パノラマパーク」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48AC4B8-0B7C-4CEA-A259-877694600682}"/>
              </a:ext>
            </a:extLst>
          </p:cNvPr>
          <p:cNvSpPr txBox="1"/>
          <p:nvPr/>
        </p:nvSpPr>
        <p:spPr>
          <a:xfrm>
            <a:off x="148524" y="1620651"/>
            <a:ext cx="4421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絶景の紅葉絨毯を、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99501"/>
                  </a:gs>
                  <a:gs pos="100000">
                    <a:srgbClr val="CCAB01"/>
                  </a:gs>
                  <a:gs pos="49000">
                    <a:srgbClr val="FFC000">
                      <a:lumMod val="20000"/>
                    </a:srgbClr>
                  </a:gs>
                </a:gsLst>
                <a:lin ang="5400000" scaled="0"/>
              </a:gra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ゴンドラからの大パノラマで、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99501"/>
                  </a:gs>
                  <a:gs pos="100000">
                    <a:srgbClr val="CCAB01"/>
                  </a:gs>
                  <a:gs pos="49000">
                    <a:srgbClr val="FFC000">
                      <a:lumMod val="20000"/>
                    </a:srgbClr>
                  </a:gs>
                </a:gsLst>
                <a:lin ang="5400000" scaled="0"/>
              </a:gra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空中からの紅葉狩り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0DCDEE-5D1E-4E35-8437-D29F63B0DCE1}"/>
              </a:ext>
            </a:extLst>
          </p:cNvPr>
          <p:cNvSpPr txBox="1"/>
          <p:nvPr/>
        </p:nvSpPr>
        <p:spPr>
          <a:xfrm>
            <a:off x="300344" y="5412638"/>
            <a:ext cx="696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ロープウェイ終点、標高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1,350m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にある山頂駅から、遊歩道ウッディステップを歩き約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分にある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「薬師岳パノラマパーク」。お弁当を持参し、眺望見事な展望スペースで食事も出来ます。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4FC5A9B-6BF9-4F96-BE07-7B4E350318EE}"/>
              </a:ext>
            </a:extLst>
          </p:cNvPr>
          <p:cNvSpPr txBox="1"/>
          <p:nvPr/>
        </p:nvSpPr>
        <p:spPr>
          <a:xfrm>
            <a:off x="148524" y="8816263"/>
            <a:ext cx="69198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片道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900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700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（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募集型企画：大人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850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650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）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往復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1,600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1,200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（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募集型企画：大人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1,350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1,050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）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所定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…【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片道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1,050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800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往復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1,750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1,350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2CD5BA-EE72-42ED-9FEB-840A8282F19A}"/>
              </a:ext>
            </a:extLst>
          </p:cNvPr>
          <p:cNvSpPr txBox="1"/>
          <p:nvPr/>
        </p:nvSpPr>
        <p:spPr>
          <a:xfrm>
            <a:off x="207098" y="8464065"/>
            <a:ext cx="7156849" cy="338554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marL="0" marR="0" lvl="0" indent="0" algn="l" defTabSz="10425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団体運賃（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20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名様以上、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※20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名様以上　手数料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％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+mn-cs"/>
              </a:rPr>
              <a:t>）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4297BAA-9FFA-46D3-BD33-E6A93D169149}"/>
              </a:ext>
            </a:extLst>
          </p:cNvPr>
          <p:cNvSpPr txBox="1"/>
          <p:nvPr/>
        </p:nvSpPr>
        <p:spPr>
          <a:xfrm>
            <a:off x="41193" y="5873031"/>
            <a:ext cx="7414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月上旬、色とりどりの紅葉が山の斜面を埋めつくす！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3EC790B-E9C3-4F1D-892B-E13AB2CD3F27}"/>
              </a:ext>
            </a:extLst>
          </p:cNvPr>
          <p:cNvSpPr txBox="1"/>
          <p:nvPr/>
        </p:nvSpPr>
        <p:spPr>
          <a:xfrm>
            <a:off x="371328" y="6285290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ミズナラやブナなど多種多様な木々が紅葉し、燃え上がるような鮮やかな色に染まる山肌が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例年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月上旬から見頃を迎えます。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2" descr="あだたら山ロープウェイ">
            <a:extLst>
              <a:ext uri="{FF2B5EF4-FFF2-40B4-BE49-F238E27FC236}">
                <a16:creationId xmlns:a16="http://schemas.microsoft.com/office/drawing/2014/main" id="{D1871E4B-F7DD-45D1-999C-04AED819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14" y="3231018"/>
            <a:ext cx="1601718" cy="16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40">
            <a:extLst>
              <a:ext uri="{FF2B5EF4-FFF2-40B4-BE49-F238E27FC236}">
                <a16:creationId xmlns:a16="http://schemas.microsoft.com/office/drawing/2014/main" id="{05F49DA5-861F-44E0-8689-FD57F8A84E74}"/>
              </a:ext>
            </a:extLst>
          </p:cNvPr>
          <p:cNvSpPr txBox="1"/>
          <p:nvPr/>
        </p:nvSpPr>
        <p:spPr>
          <a:xfrm>
            <a:off x="1020246" y="3914150"/>
            <a:ext cx="3818112" cy="744413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安達太良山頂～鉄山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				…9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月下旬～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月上旬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薬師岳・勢至平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						…10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月上旬～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月中旬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奥岳・あだたら渓谷自然遊歩道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…10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月中旬～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11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月上旬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	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0033CC"/>
                  </a:glow>
                </a:effectLs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気温等、自然条件により異なります。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0033CC"/>
                </a:glow>
              </a:effectLs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EF16A27-2B95-453D-9839-FA1199D796AC}"/>
              </a:ext>
            </a:extLst>
          </p:cNvPr>
          <p:cNvGrpSpPr/>
          <p:nvPr/>
        </p:nvGrpSpPr>
        <p:grpSpPr>
          <a:xfrm>
            <a:off x="148523" y="3899048"/>
            <a:ext cx="915693" cy="851827"/>
            <a:chOff x="5929762" y="3841793"/>
            <a:chExt cx="915693" cy="851827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CC8F9F2F-2DB0-462F-9191-064758D5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2056">
              <a:off x="5970585" y="3841793"/>
              <a:ext cx="821698" cy="8518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sp>
          <p:nvSpPr>
            <p:cNvPr id="30" name="テキスト ボックス 6">
              <a:extLst>
                <a:ext uri="{FF2B5EF4-FFF2-40B4-BE49-F238E27FC236}">
                  <a16:creationId xmlns:a16="http://schemas.microsoft.com/office/drawing/2014/main" id="{0D1B3AC6-4873-4AAD-A40D-0AAD3591D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762" y="4116351"/>
              <a:ext cx="9156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ctr" defTabSz="10425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紅葉の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104259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見頃</a:t>
              </a:r>
              <a:endPara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endParaRPr>
            </a:p>
          </p:txBody>
        </p:sp>
      </p:grpSp>
      <p:pic>
        <p:nvPicPr>
          <p:cNvPr id="58" name="図 57">
            <a:extLst>
              <a:ext uri="{FF2B5EF4-FFF2-40B4-BE49-F238E27FC236}">
                <a16:creationId xmlns:a16="http://schemas.microsoft.com/office/drawing/2014/main" id="{4E4583E2-6615-46C3-9A21-6AF5BB0A4E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23804" r="17254" b="14467"/>
          <a:stretch/>
        </p:blipFill>
        <p:spPr>
          <a:xfrm>
            <a:off x="52896" y="7033773"/>
            <a:ext cx="1613797" cy="107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875F3D7-E27E-46CD-BA2E-FBCC9F1B5FF6}"/>
              </a:ext>
            </a:extLst>
          </p:cNvPr>
          <p:cNvSpPr txBox="1"/>
          <p:nvPr/>
        </p:nvSpPr>
        <p:spPr>
          <a:xfrm>
            <a:off x="148524" y="9581757"/>
            <a:ext cx="641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■営業期間：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2021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7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日（日）まで毎日営業　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気象状況により運休する場合がございます。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■営業時間：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30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30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（最終　山麓駅発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15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50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山頂駅発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20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）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片道所要時間：約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分　</a:t>
            </a: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■定　　　員：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台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名／駐 車 場：大型バス（無料）</a:t>
            </a:r>
          </a:p>
        </p:txBody>
      </p:sp>
      <p:pic>
        <p:nvPicPr>
          <p:cNvPr id="2052" name="Picture 4" descr="ふくしま湯めぐりダイアリー】第28回～二本松市『あだたら山 奥岳の湯』『空の庭リゾート』～ -  日刊シティ情報ふくしまWeb｜グルメ・イベント・おでかけ…福島の街ネタをご紹介｜">
            <a:extLst>
              <a:ext uri="{FF2B5EF4-FFF2-40B4-BE49-F238E27FC236}">
                <a16:creationId xmlns:a16="http://schemas.microsoft.com/office/drawing/2014/main" id="{7DADC7A1-3790-4F03-AD23-70EDDA6C5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7" r="12049"/>
          <a:stretch/>
        </p:blipFill>
        <p:spPr bwMode="auto">
          <a:xfrm>
            <a:off x="3724842" y="7031281"/>
            <a:ext cx="1613797" cy="1079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16D75D2-E2B7-4BD4-851B-2E65DBBFC30A}"/>
              </a:ext>
            </a:extLst>
          </p:cNvPr>
          <p:cNvSpPr txBox="1"/>
          <p:nvPr/>
        </p:nvSpPr>
        <p:spPr>
          <a:xfrm>
            <a:off x="5262643" y="7008587"/>
            <a:ext cx="229582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奥岳登山道口にある全国でも珍しい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酸性泉。ハイキング後の癒しに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…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料金</a:t>
            </a:r>
            <a:r>
              <a:rPr kumimoji="1" lang="en-US" altLang="ja-JP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550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350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円（４歳～小学生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（所定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…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650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450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円）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※20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名様以上　手数料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％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CE8A953-9A9F-4759-84F6-60CDA6A29678}"/>
              </a:ext>
            </a:extLst>
          </p:cNvPr>
          <p:cNvSpPr txBox="1"/>
          <p:nvPr/>
        </p:nvSpPr>
        <p:spPr>
          <a:xfrm>
            <a:off x="3701977" y="6793741"/>
            <a:ext cx="1503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あだたら山奥岳の湯</a:t>
            </a:r>
            <a:r>
              <a:rPr kumimoji="1" lang="en-US" altLang="ja-JP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  <a:endParaRPr kumimoji="1" lang="ja-JP" altLang="en-US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CC21225-863B-4416-9F1D-1C4724156C57}"/>
              </a:ext>
            </a:extLst>
          </p:cNvPr>
          <p:cNvSpPr txBox="1"/>
          <p:nvPr/>
        </p:nvSpPr>
        <p:spPr>
          <a:xfrm>
            <a:off x="67211" y="6793741"/>
            <a:ext cx="13901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高原バーベキュー</a:t>
            </a:r>
            <a:r>
              <a:rPr kumimoji="1" lang="en-US" altLang="ja-JP" sz="11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  <a:endParaRPr kumimoji="1" lang="ja-JP" altLang="en-US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C3CB01C-4C58-43FF-8E1B-865F612234D9}"/>
              </a:ext>
            </a:extLst>
          </p:cNvPr>
          <p:cNvSpPr txBox="1"/>
          <p:nvPr/>
        </p:nvSpPr>
        <p:spPr>
          <a:xfrm>
            <a:off x="1614848" y="7008587"/>
            <a:ext cx="211147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料金</a:t>
            </a:r>
            <a:r>
              <a:rPr kumimoji="1" lang="en-US" altLang="ja-JP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お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人様　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2,000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鉄板焼き。室内。最大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名様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＜内容＞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牛バラ肉、豚肩ロース肉、野菜、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棒付フランクフルト、ライス、みそ汁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0F4E161-24DC-4238-A3E1-827BFAABB51D}"/>
              </a:ext>
            </a:extLst>
          </p:cNvPr>
          <p:cNvSpPr txBox="1"/>
          <p:nvPr/>
        </p:nvSpPr>
        <p:spPr>
          <a:xfrm>
            <a:off x="207098" y="8127670"/>
            <a:ext cx="7122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★「高原バーベキュー」をご利用の場合、ロープウエイの往復料金は、大人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1,100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/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900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円になります！★</a:t>
            </a:r>
          </a:p>
        </p:txBody>
      </p:sp>
    </p:spTree>
    <p:extLst>
      <p:ext uri="{BB962C8B-B14F-4D97-AF65-F5344CB8AC3E}">
        <p14:creationId xmlns:p14="http://schemas.microsoft.com/office/powerpoint/2010/main" val="9302403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68884</TotalTime>
  <Words>535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HGP明朝B</vt:lpstr>
      <vt:lpstr>HGS創英角ｺﾞｼｯｸUB</vt:lpstr>
      <vt:lpstr>游ゴシック</vt:lpstr>
      <vt:lpstr>Arial</vt:lpstr>
      <vt:lpstr>Calibri</vt:lpstr>
      <vt:lpstr>Wingdings</vt:lpstr>
      <vt:lpstr>2_Office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仁田 智子</cp:lastModifiedBy>
  <cp:revision>1041</cp:revision>
  <cp:lastPrinted>2022-06-02T02:52:14Z</cp:lastPrinted>
  <dcterms:created xsi:type="dcterms:W3CDTF">2016-10-25T03:11:02Z</dcterms:created>
  <dcterms:modified xsi:type="dcterms:W3CDTF">2022-06-23T04:44:07Z</dcterms:modified>
</cp:coreProperties>
</file>